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5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5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N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09PreAlg LTHeader05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5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5-0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5–1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5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5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5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5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PreAlg LNHeader05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T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Real World Ex_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5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5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5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5-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Relationship Id="rId4" Type="http://schemas.openxmlformats.org/officeDocument/2006/relationships/image" Target="../media/image2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Relationship Id="rId4" Type="http://schemas.openxmlformats.org/officeDocument/2006/relationships/image" Target="../media/image2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3.xml"/><Relationship Id="rId5" Type="http://schemas.openxmlformats.org/officeDocument/2006/relationships/slide" Target="slide1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17" name="09_Pre_Alg Splash Arm.png"/>
          <p:cNvPicPr/>
          <p:nvPr/>
        </p:nvPicPr>
        <p:blipFill>
          <a:blip r:embed="rId3">
            <a:extLst/>
          </a:blip>
          <a:srcRect l="18124" t="63333" r="32083" b="17778"/>
          <a:stretch>
            <a:fillRect/>
          </a:stretch>
        </p:blipFill>
        <p:spPr>
          <a:xfrm>
            <a:off x="2546350" y="4343400"/>
            <a:ext cx="45529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PreAlg LNHeader05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30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PreAlg LTHeader05-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2" name="Shape 17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Equations with Variables on Each Side</a:t>
            </a:r>
          </a:p>
        </p:txBody>
      </p:sp>
      <p:sp>
        <p:nvSpPr>
          <p:cNvPr id="173" name="Shape 173"/>
          <p:cNvSpPr/>
          <p:nvPr/>
        </p:nvSpPr>
        <p:spPr>
          <a:xfrm>
            <a:off x="876300" y="150336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5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+ 12 = 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 Check your solution.</a:t>
            </a:r>
          </a:p>
        </p:txBody>
      </p:sp>
      <p:sp>
        <p:nvSpPr>
          <p:cNvPr id="174" name="Shape 174"/>
          <p:cNvSpPr/>
          <p:nvPr/>
        </p:nvSpPr>
        <p:spPr>
          <a:xfrm>
            <a:off x="533400" y="2133600"/>
            <a:ext cx="8089900" cy="83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159000" algn="l"/>
                <a:tab pos="24130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+ 12	=	2</a:t>
            </a:r>
            <a:r>
              <a:rPr i="1" sz="2400">
                <a:uFill>
                  <a:solidFill/>
                </a:uFill>
              </a:rPr>
              <a:t>x	</a:t>
            </a:r>
            <a:r>
              <a:rPr sz="2400">
                <a:uFill>
                  <a:solidFill/>
                </a:uFill>
              </a:rPr>
              <a:t>Write the equation.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159000" algn="l"/>
                <a:tab pos="24130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5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uFill>
                  <a:solidFill/>
                </a:uFill>
              </a:rPr>
              <a:t> + 12	=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5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uFill>
                  <a:solidFill/>
                </a:uFill>
              </a:rPr>
              <a:t>	Subtract 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from each side.</a:t>
            </a:r>
          </a:p>
        </p:txBody>
      </p:sp>
      <p:sp>
        <p:nvSpPr>
          <p:cNvPr id="175" name="Shape 175"/>
          <p:cNvSpPr/>
          <p:nvPr/>
        </p:nvSpPr>
        <p:spPr>
          <a:xfrm>
            <a:off x="533400" y="3119437"/>
            <a:ext cx="8013700" cy="83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159000" algn="l"/>
                <a:tab pos="24130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      12	=	–3</a:t>
            </a:r>
            <a:r>
              <a:rPr i="1" sz="2400">
                <a:uFill>
                  <a:solidFill/>
                </a:uFill>
              </a:rPr>
              <a:t>x	</a:t>
            </a:r>
            <a:r>
              <a:rPr sz="2400">
                <a:uFill>
                  <a:solidFill/>
                </a:uFill>
              </a:rPr>
              <a:t>Simplify.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159000" algn="l"/>
                <a:tab pos="24130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      –4	=	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Mentally divide each side by –3.</a:t>
            </a:r>
          </a:p>
        </p:txBody>
      </p:sp>
      <p:grpSp>
        <p:nvGrpSpPr>
          <p:cNvPr id="178" name="Group 178"/>
          <p:cNvGrpSpPr/>
          <p:nvPr/>
        </p:nvGrpSpPr>
        <p:grpSpPr>
          <a:xfrm>
            <a:off x="457200" y="3048000"/>
            <a:ext cx="2374900" cy="3117165"/>
            <a:chOff x="0" y="0"/>
            <a:chExt cx="2374900" cy="3117164"/>
          </a:xfrm>
        </p:grpSpPr>
        <p:sp>
          <p:nvSpPr>
            <p:cNvPr id="176" name="Shape 176"/>
            <p:cNvSpPr/>
            <p:nvPr/>
          </p:nvSpPr>
          <p:spPr>
            <a:xfrm>
              <a:off x="0" y="1908860"/>
              <a:ext cx="2374900" cy="1208305"/>
            </a:xfrm>
            <a:prstGeom prst="rect">
              <a:avLst/>
            </a:prstGeom>
            <a:solidFill>
              <a:srgbClr val="FFD300"/>
            </a:solidFill>
            <a:ln w="31750" cap="flat">
              <a:solidFill>
                <a:srgbClr val="E9332C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100"/>
                </a:spcBef>
                <a:buClr>
                  <a:srgbClr val="000000"/>
                </a:buClr>
                <a:buFont typeface="Arial"/>
                <a:defRPr>
                  <a:uFillTx/>
                </a:defRPr>
              </a:pPr>
              <a:r>
                <a:rPr sz="2000">
                  <a:uFill>
                    <a:solidFill/>
                  </a:uFill>
                </a:rPr>
                <a:t>Subtract 5</a:t>
              </a:r>
              <a:r>
                <a:rPr i="1" sz="2000">
                  <a:uFill>
                    <a:solidFill/>
                  </a:uFill>
                </a:rPr>
                <a:t>x</a:t>
              </a:r>
              <a:r>
                <a:rPr sz="2000">
                  <a:uFill>
                    <a:solidFill/>
                  </a:uFill>
                </a:rPr>
                <a:t> from the left side of the equation to isolate the variable.</a:t>
              </a:r>
            </a:p>
          </p:txBody>
        </p:sp>
        <p:sp>
          <p:nvSpPr>
            <p:cNvPr id="177" name="Shape 177"/>
            <p:cNvSpPr/>
            <p:nvPr/>
          </p:nvSpPr>
          <p:spPr>
            <a:xfrm flipV="1">
              <a:off x="1371600" y="0"/>
              <a:ext cx="1588" cy="1905000"/>
            </a:xfrm>
            <a:prstGeom prst="line">
              <a:avLst/>
            </a:prstGeom>
            <a:noFill/>
            <a:ln w="28575" cap="flat">
              <a:solidFill>
                <a:srgbClr val="E9332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3019425" y="3048000"/>
            <a:ext cx="2197100" cy="3117165"/>
            <a:chOff x="0" y="0"/>
            <a:chExt cx="2197100" cy="3117164"/>
          </a:xfrm>
        </p:grpSpPr>
        <p:sp>
          <p:nvSpPr>
            <p:cNvPr id="179" name="Shape 179"/>
            <p:cNvSpPr/>
            <p:nvPr/>
          </p:nvSpPr>
          <p:spPr>
            <a:xfrm>
              <a:off x="0" y="1908860"/>
              <a:ext cx="2197100" cy="1208305"/>
            </a:xfrm>
            <a:prstGeom prst="rect">
              <a:avLst/>
            </a:prstGeom>
            <a:solidFill>
              <a:srgbClr val="FFD300"/>
            </a:solidFill>
            <a:ln w="31750" cap="flat">
              <a:solidFill>
                <a:srgbClr val="E9332C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100"/>
                </a:spcBef>
                <a:buClr>
                  <a:srgbClr val="000000"/>
                </a:buClr>
                <a:buFont typeface="Arial"/>
                <a:defRPr>
                  <a:uFillTx/>
                </a:defRPr>
              </a:pPr>
              <a:r>
                <a:rPr sz="2000">
                  <a:uFill>
                    <a:solidFill/>
                  </a:uFill>
                </a:rPr>
                <a:t>Subtract 5</a:t>
              </a:r>
              <a:r>
                <a:rPr i="1" sz="2000">
                  <a:uFill>
                    <a:solidFill/>
                  </a:uFill>
                </a:rPr>
                <a:t>x</a:t>
              </a:r>
              <a:r>
                <a:rPr sz="2000">
                  <a:uFill>
                    <a:solidFill/>
                  </a:uFill>
                </a:rPr>
                <a:t> from the right side of the equation to keep it balanced.</a:t>
              </a:r>
            </a:p>
          </p:txBody>
        </p:sp>
        <p:sp>
          <p:nvSpPr>
            <p:cNvPr id="180" name="Shape 180"/>
            <p:cNvSpPr/>
            <p:nvPr/>
          </p:nvSpPr>
          <p:spPr>
            <a:xfrm flipV="1">
              <a:off x="790575" y="0"/>
              <a:ext cx="1588" cy="1905000"/>
            </a:xfrm>
            <a:prstGeom prst="line">
              <a:avLst/>
            </a:prstGeom>
            <a:noFill/>
            <a:ln w="28575" cap="flat">
              <a:solidFill>
                <a:srgbClr val="E9332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2"/>
      <p:bldP build="whole" bldLvl="1" animBg="1" rev="0" advAuto="0" spid="178" grpId="3"/>
      <p:bldP build="p" bldLvl="5" animBg="1" rev="0" advAuto="0" spid="173" grpId="1"/>
      <p:bldP build="whole" bldLvl="1" animBg="1" rev="0" advAuto="0" spid="181" grpId="4"/>
      <p:bldP build="p" bldLvl="5" animBg="1" rev="0" advAuto="0" spid="175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84" name="Shape 18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Equations with Variables on Each Side</a:t>
            </a:r>
          </a:p>
        </p:txBody>
      </p:sp>
      <p:sp>
        <p:nvSpPr>
          <p:cNvPr id="185" name="Shape 185"/>
          <p:cNvSpPr/>
          <p:nvPr/>
        </p:nvSpPr>
        <p:spPr>
          <a:xfrm>
            <a:off x="876300" y="1371600"/>
            <a:ext cx="77216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To check your solution, replace 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with –4 in the original equation.</a:t>
            </a:r>
          </a:p>
        </p:txBody>
      </p:sp>
      <p:sp>
        <p:nvSpPr>
          <p:cNvPr id="186" name="Shape 186"/>
          <p:cNvSpPr/>
          <p:nvPr/>
        </p:nvSpPr>
        <p:spPr>
          <a:xfrm>
            <a:off x="533400" y="2306637"/>
            <a:ext cx="80899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612640" indent="-422910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tabLst>
                <a:tab pos="2844800" algn="l"/>
                <a:tab pos="3111500" algn="l"/>
                <a:tab pos="36957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Check</a:t>
            </a:r>
            <a:r>
              <a:rPr sz="2400">
                <a:uFill>
                  <a:solidFill/>
                </a:uFill>
              </a:rPr>
              <a:t>      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+ 12	=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Write the equation.</a:t>
            </a:r>
          </a:p>
        </p:txBody>
      </p:sp>
      <p:sp>
        <p:nvSpPr>
          <p:cNvPr id="187" name="Shape 187"/>
          <p:cNvSpPr/>
          <p:nvPr/>
        </p:nvSpPr>
        <p:spPr>
          <a:xfrm>
            <a:off x="533400" y="5126037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–4.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533400" y="2965450"/>
            <a:ext cx="8089900" cy="542479"/>
            <a:chOff x="0" y="0"/>
            <a:chExt cx="8089900" cy="542478"/>
          </a:xfrm>
        </p:grpSpPr>
        <p:sp>
          <p:nvSpPr>
            <p:cNvPr id="188" name="Shape 188"/>
            <p:cNvSpPr/>
            <p:nvPr/>
          </p:nvSpPr>
          <p:spPr>
            <a:xfrm>
              <a:off x="0" y="95250"/>
              <a:ext cx="80899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4612640" indent="-42291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tabLst>
                  <a:tab pos="2844800" algn="l"/>
                  <a:tab pos="3111500" algn="l"/>
                  <a:tab pos="3695700" algn="l"/>
                </a:tabLst>
                <a:defRPr>
                  <a:uFillTx/>
                </a:defRPr>
              </a:pPr>
              <a:r>
                <a:rPr sz="2400">
                  <a:uFill>
                    <a:solidFill/>
                  </a:uFill>
                </a:rPr>
                <a:t>            5(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–4</a:t>
              </a:r>
              <a:r>
                <a:rPr sz="2400">
                  <a:uFill>
                    <a:solidFill/>
                  </a:uFill>
                </a:rPr>
                <a:t>) + 12	=	2(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–4</a:t>
              </a:r>
              <a:r>
                <a:rPr sz="2400">
                  <a:uFill>
                    <a:solidFill/>
                  </a:uFill>
                </a:rPr>
                <a:t>)	Replace </a:t>
              </a:r>
              <a:r>
                <a:rPr i="1" sz="2400">
                  <a:uFill>
                    <a:solidFill/>
                  </a:uFill>
                </a:rPr>
                <a:t>x</a:t>
              </a:r>
              <a:r>
                <a:rPr sz="2400">
                  <a:uFill>
                    <a:solidFill/>
                  </a:uFill>
                </a:rPr>
                <a:t> with –4.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2790825" y="0"/>
              <a:ext cx="393700" cy="298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800"/>
                </a:spcBef>
                <a:buClr>
                  <a:srgbClr val="000000"/>
                </a:buClr>
                <a:buFont typeface="Arial"/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?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533400" y="3721100"/>
            <a:ext cx="8089900" cy="531367"/>
            <a:chOff x="0" y="0"/>
            <a:chExt cx="8089900" cy="531366"/>
          </a:xfrm>
        </p:grpSpPr>
        <p:sp>
          <p:nvSpPr>
            <p:cNvPr id="191" name="Shape 191"/>
            <p:cNvSpPr/>
            <p:nvPr/>
          </p:nvSpPr>
          <p:spPr>
            <a:xfrm>
              <a:off x="0" y="84137"/>
              <a:ext cx="80899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4612640" indent="-422910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tabLst>
                  <a:tab pos="2844800" algn="l"/>
                  <a:tab pos="3111500" algn="l"/>
                  <a:tab pos="36957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              –20 + 12	=	–8	Simplify.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2800350" y="0"/>
              <a:ext cx="393700" cy="298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800"/>
                </a:spcBef>
                <a:buClr>
                  <a:srgbClr val="000000"/>
                </a:buClr>
                <a:buFont typeface="Arial"/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?</a:t>
              </a:r>
            </a:p>
          </p:txBody>
        </p:sp>
      </p:grpSp>
      <p:sp>
        <p:nvSpPr>
          <p:cNvPr id="194" name="Shape 194"/>
          <p:cNvSpPr/>
          <p:nvPr/>
        </p:nvSpPr>
        <p:spPr>
          <a:xfrm>
            <a:off x="533400" y="4465637"/>
            <a:ext cx="80899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612640" indent="-42291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844800" algn="l"/>
                <a:tab pos="3111500" algn="l"/>
                <a:tab pos="36957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                        –8	=	–8	This statement is true.</a:t>
            </a:r>
          </a:p>
        </p:txBody>
      </p:sp>
      <p:sp>
        <p:nvSpPr>
          <p:cNvPr id="195" name="Shape 195"/>
          <p:cNvSpPr/>
          <p:nvPr/>
        </p:nvSpPr>
        <p:spPr>
          <a:xfrm>
            <a:off x="4029075" y="4476750"/>
            <a:ext cx="394405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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  <p:bldP build="p" bldLvl="5" animBg="1" rev="0" advAuto="0" spid="187" grpId="7"/>
      <p:bldP build="whole" bldLvl="1" animBg="1" rev="0" advAuto="0" spid="195" grpId="6"/>
      <p:bldP build="p" bldLvl="5" animBg="1" rev="0" advAuto="0" spid="186" grpId="2"/>
      <p:bldP build="whole" bldLvl="1" animBg="1" rev="0" advAuto="0" spid="193" grpId="4"/>
      <p:bldP build="whole" bldLvl="1" animBg="1" rev="0" advAuto="0" spid="190" grpId="3"/>
      <p:bldP build="p" bldLvl="5" animBg="1" rev="0" advAuto="0" spid="194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98" name="Shape 198"/>
          <p:cNvSpPr/>
          <p:nvPr/>
        </p:nvSpPr>
        <p:spPr>
          <a:xfrm>
            <a:off x="476250" y="12858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7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 5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+ 6. Check your solution.</a:t>
            </a:r>
          </a:p>
        </p:txBody>
      </p:sp>
      <p:sp>
        <p:nvSpPr>
          <p:cNvPr id="199" name="Shape 199"/>
          <p:cNvSpPr/>
          <p:nvPr/>
        </p:nvSpPr>
        <p:spPr>
          <a:xfrm>
            <a:off x="895350" y="40386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0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Group 204"/>
          <p:cNvGrpSpPr/>
          <p:nvPr/>
        </p:nvGrpSpPr>
        <p:grpSpPr>
          <a:xfrm>
            <a:off x="914400" y="2209800"/>
            <a:ext cx="2806700" cy="2295784"/>
            <a:chOff x="0" y="0"/>
            <a:chExt cx="2806700" cy="2295783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–3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3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21</a:t>
              </a:r>
            </a:p>
          </p:txBody>
        </p:sp>
        <p:pic>
          <p:nvPicPr>
            <p:cNvPr id="203" name="PA_53.png"/>
            <p:cNvPicPr/>
            <p:nvPr/>
          </p:nvPicPr>
          <p:blipFill>
            <a:blip r:embed="rId4">
              <a:extLst/>
            </a:blip>
            <a:srcRect l="0" t="22308" r="6793" b="41363"/>
            <a:stretch>
              <a:fillRect/>
            </a:stretch>
          </p:blipFill>
          <p:spPr>
            <a:xfrm>
              <a:off x="581025" y="846137"/>
              <a:ext cx="392113" cy="744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5"/>
      <p:bldP build="whole" bldLvl="1" animBg="1" rev="0" advAuto="0" spid="204" grpId="4"/>
      <p:bldP build="whole" bldLvl="1" animBg="1" rev="0" advAuto="0" spid="200" grpId="1"/>
      <p:bldP build="whole" bldLvl="1" animBg="1" rev="0" advAuto="0" spid="198" grpId="3"/>
      <p:bldP build="whole" bldLvl="1" animBg="1" rev="0" advAuto="0" spid="20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07" name="Shape 207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Equations with Variables on Each Side</a:t>
            </a:r>
          </a:p>
        </p:txBody>
      </p:sp>
      <p:sp>
        <p:nvSpPr>
          <p:cNvPr id="208" name="Shape 208"/>
          <p:cNvSpPr/>
          <p:nvPr/>
        </p:nvSpPr>
        <p:spPr>
          <a:xfrm>
            <a:off x="876300" y="150336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7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+ 3 = 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+ 23.</a:t>
            </a:r>
          </a:p>
        </p:txBody>
      </p:sp>
      <p:sp>
        <p:nvSpPr>
          <p:cNvPr id="209" name="Shape 209"/>
          <p:cNvSpPr/>
          <p:nvPr/>
        </p:nvSpPr>
        <p:spPr>
          <a:xfrm>
            <a:off x="533400" y="2133600"/>
            <a:ext cx="8089900" cy="33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612640" indent="-42291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981200" algn="l"/>
                <a:tab pos="22733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7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+ 3	=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+ 23	Write the equation.</a:t>
            </a:r>
            <a:endParaRPr sz="2400">
              <a:uFill>
                <a:solidFill/>
              </a:uFill>
            </a:endParaRPr>
          </a:p>
          <a:p>
            <a:pPr lvl="0" marL="4612640" indent="-42291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981200" algn="l"/>
                <a:tab pos="22733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7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uFill>
                  <a:solidFill/>
                </a:uFill>
              </a:rPr>
              <a:t> + 3	=	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2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uFill>
                  <a:solidFill/>
                </a:uFill>
              </a:rPr>
              <a:t> + 23	Subtract 2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from each side.</a:t>
            </a:r>
            <a:endParaRPr sz="2400">
              <a:uFill>
                <a:solidFill/>
              </a:uFill>
            </a:endParaRPr>
          </a:p>
          <a:p>
            <a:pPr lvl="0" marL="4612640" indent="-42291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981200" algn="l"/>
                <a:tab pos="22733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+ 3	=	23	Simplify.</a:t>
            </a:r>
            <a:endParaRPr sz="2400">
              <a:uFill>
                <a:solidFill/>
              </a:uFill>
            </a:endParaRPr>
          </a:p>
          <a:p>
            <a:pPr lvl="0" marL="4612640" indent="-42291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981200" algn="l"/>
                <a:tab pos="22733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+ 3 </a:t>
            </a:r>
            <a:r>
              <a:rPr sz="24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– 3</a:t>
            </a:r>
            <a:r>
              <a:rPr sz="2400">
                <a:uFill>
                  <a:solidFill/>
                </a:uFill>
              </a:rPr>
              <a:t>	=	23 </a:t>
            </a:r>
            <a:r>
              <a:rPr sz="24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– 3</a:t>
            </a:r>
            <a:r>
              <a:rPr sz="2400">
                <a:uFill>
                  <a:solidFill/>
                </a:uFill>
              </a:rPr>
              <a:t>	Subtract 3 from each side.</a:t>
            </a:r>
            <a:endParaRPr sz="2400">
              <a:uFill>
                <a:solidFill/>
              </a:uFill>
            </a:endParaRPr>
          </a:p>
          <a:p>
            <a:pPr lvl="0" marL="4612640" indent="-42291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981200" algn="l"/>
                <a:tab pos="2273300" algn="l"/>
                <a:tab pos="23241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    5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=	20	Simplify.</a:t>
            </a:r>
            <a:endParaRPr sz="2400">
              <a:uFill>
                <a:solidFill/>
              </a:uFill>
            </a:endParaRPr>
          </a:p>
          <a:p>
            <a:pPr lvl="0" marL="4612640" indent="-42291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981200" algn="l"/>
                <a:tab pos="2273300" algn="l"/>
                <a:tab pos="2324100" algn="l"/>
                <a:tab pos="27813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                x</a:t>
            </a:r>
            <a:r>
              <a:rPr sz="2400">
                <a:uFill>
                  <a:solidFill/>
                </a:uFill>
              </a:rPr>
              <a:t>	=	4	Mentally divide each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side by 5.</a:t>
            </a:r>
          </a:p>
        </p:txBody>
      </p:sp>
      <p:sp>
        <p:nvSpPr>
          <p:cNvPr id="210" name="Shape 210"/>
          <p:cNvSpPr/>
          <p:nvPr/>
        </p:nvSpPr>
        <p:spPr>
          <a:xfrm>
            <a:off x="533400" y="5903912"/>
            <a:ext cx="48895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4.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1"/>
      <p:bldP build="p" bldLvl="5" animBg="1" rev="0" advAuto="0" spid="210" grpId="3"/>
      <p:bldP build="p" bldLvl="5" animBg="1" rev="0" advAuto="0" spid="20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13" name="Shape 213"/>
          <p:cNvSpPr/>
          <p:nvPr/>
        </p:nvSpPr>
        <p:spPr>
          <a:xfrm>
            <a:off x="895350" y="40671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3400" y="150495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+ 15 = 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7.</a:t>
            </a:r>
          </a:p>
        </p:txBody>
      </p:sp>
      <p:grpSp>
        <p:nvGrpSpPr>
          <p:cNvPr id="220" name="Group 220"/>
          <p:cNvGrpSpPr/>
          <p:nvPr/>
        </p:nvGrpSpPr>
        <p:grpSpPr>
          <a:xfrm>
            <a:off x="914400" y="2009775"/>
            <a:ext cx="2806700" cy="2495809"/>
            <a:chOff x="0" y="0"/>
            <a:chExt cx="2806700" cy="2495808"/>
          </a:xfrm>
        </p:grpSpPr>
        <p:sp>
          <p:nvSpPr>
            <p:cNvPr id="217" name="Shape 217"/>
            <p:cNvSpPr/>
            <p:nvPr/>
          </p:nvSpPr>
          <p:spPr>
            <a:xfrm>
              <a:off x="0" y="200025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–11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–22</a:t>
              </a:r>
            </a:p>
          </p:txBody>
        </p:sp>
        <p:pic>
          <p:nvPicPr>
            <p:cNvPr id="218" name="PA_55.png"/>
            <p:cNvPicPr/>
            <p:nvPr/>
          </p:nvPicPr>
          <p:blipFill>
            <a:blip r:embed="rId4">
              <a:extLst/>
            </a:blip>
            <a:srcRect l="0" t="0" r="0" b="48568"/>
            <a:stretch>
              <a:fillRect/>
            </a:stretch>
          </p:blipFill>
          <p:spPr>
            <a:xfrm>
              <a:off x="571500" y="0"/>
              <a:ext cx="676275" cy="827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PA_55.png"/>
            <p:cNvPicPr/>
            <p:nvPr/>
          </p:nvPicPr>
          <p:blipFill>
            <a:blip r:embed="rId4">
              <a:extLst/>
            </a:blip>
            <a:srcRect l="0" t="51530" r="0" b="0"/>
            <a:stretch>
              <a:fillRect/>
            </a:stretch>
          </p:blipFill>
          <p:spPr>
            <a:xfrm>
              <a:off x="571500" y="955675"/>
              <a:ext cx="676275" cy="779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2"/>
      <p:bldP build="whole" bldLvl="1" animBg="1" rev="0" advAuto="0" spid="216" grpId="3"/>
      <p:bldP build="whole" bldLvl="1" animBg="1" rev="0" advAuto="0" spid="214" grpId="1"/>
      <p:bldP build="whole" bldLvl="1" animBg="1" rev="0" advAuto="0" spid="220" grpId="4"/>
      <p:bldP build="whole" bldLvl="1" animBg="1" rev="0" advAuto="0" spid="213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23" name="Shape 223"/>
          <p:cNvSpPr/>
          <p:nvPr/>
        </p:nvSpPr>
        <p:spPr>
          <a:xfrm>
            <a:off x="4343400" y="771525"/>
            <a:ext cx="4813300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with Variables on Each Side</a:t>
            </a:r>
          </a:p>
        </p:txBody>
      </p:sp>
      <p:sp>
        <p:nvSpPr>
          <p:cNvPr id="224" name="Shape 224"/>
          <p:cNvSpPr/>
          <p:nvPr/>
        </p:nvSpPr>
        <p:spPr>
          <a:xfrm>
            <a:off x="876300" y="1503362"/>
            <a:ext cx="7727950" cy="206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CAR RENTAL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car rental agency has two plans. Under Plan A, a car rents for $80 plus $20 each day. Under Plan B, a car rents for $120 plus $15 each day. Write and solve an equation to determine for what number of days the costs of the two plans will be equal.</a:t>
            </a:r>
          </a:p>
        </p:txBody>
      </p:sp>
      <p:grpSp>
        <p:nvGrpSpPr>
          <p:cNvPr id="227" name="Group 227"/>
          <p:cNvGrpSpPr/>
          <p:nvPr/>
        </p:nvGrpSpPr>
        <p:grpSpPr>
          <a:xfrm>
            <a:off x="990600" y="3810000"/>
            <a:ext cx="7620000" cy="1714500"/>
            <a:chOff x="0" y="0"/>
            <a:chExt cx="7620000" cy="1714500"/>
          </a:xfrm>
        </p:grpSpPr>
        <p:pic>
          <p:nvPicPr>
            <p:cNvPr id="225" name="5-2-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620000" cy="1714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5-2-3.jpg"/>
            <p:cNvPicPr/>
            <p:nvPr/>
          </p:nvPicPr>
          <p:blipFill>
            <a:blip r:embed="rId2">
              <a:extLst/>
            </a:blip>
            <a:srcRect l="40666" t="69999" r="55375" b="15556"/>
            <a:stretch>
              <a:fillRect/>
            </a:stretch>
          </p:blipFill>
          <p:spPr>
            <a:xfrm>
              <a:off x="6321425" y="1200150"/>
              <a:ext cx="301625" cy="247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2"/>
      <p:bldP build="p" bldLvl="5" animBg="1" rev="0" advAuto="0" spid="2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30" name="Shape 230"/>
          <p:cNvSpPr/>
          <p:nvPr/>
        </p:nvSpPr>
        <p:spPr>
          <a:xfrm>
            <a:off x="4343400" y="771525"/>
            <a:ext cx="4813300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with Variables on Each Side</a:t>
            </a:r>
          </a:p>
        </p:txBody>
      </p:sp>
      <p:sp>
        <p:nvSpPr>
          <p:cNvPr id="231" name="Shape 231"/>
          <p:cNvSpPr/>
          <p:nvPr/>
        </p:nvSpPr>
        <p:spPr>
          <a:xfrm>
            <a:off x="533400" y="1676400"/>
            <a:ext cx="80137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298440" indent="-4914900" defTabSz="971550">
              <a:lnSpc>
                <a:spcPct val="8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2273300" algn="r"/>
                <a:tab pos="2501900" algn="l"/>
                <a:tab pos="2844800" algn="l"/>
                <a:tab pos="2959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	80 + 20</a:t>
            </a:r>
            <a:r>
              <a:rPr i="1" sz="2400">
                <a:uFill>
                  <a:solidFill/>
                </a:uFill>
              </a:rPr>
              <a:t>d	</a:t>
            </a:r>
            <a:r>
              <a:rPr sz="2400">
                <a:uFill>
                  <a:solidFill/>
                </a:uFill>
              </a:rPr>
              <a:t>=	120 + 15</a:t>
            </a:r>
            <a:r>
              <a:rPr i="1" sz="2400">
                <a:uFill>
                  <a:solidFill/>
                </a:uFill>
              </a:rPr>
              <a:t>d	</a:t>
            </a:r>
            <a:r>
              <a:rPr sz="2400">
                <a:uFill>
                  <a:solidFill/>
                </a:uFill>
              </a:rPr>
              <a:t>Write the original equation.</a:t>
            </a:r>
            <a:endParaRPr sz="2400">
              <a:uFill>
                <a:solidFill/>
              </a:uFill>
            </a:endParaRPr>
          </a:p>
          <a:p>
            <a:pPr lvl="0" marL="5298440" indent="-4914900" defTabSz="971550">
              <a:lnSpc>
                <a:spcPct val="8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2273300" algn="r"/>
                <a:tab pos="2501900" algn="l"/>
                <a:tab pos="2844800" algn="l"/>
                <a:tab pos="2959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80 + 20</a:t>
            </a:r>
            <a:r>
              <a:rPr i="1" sz="2400">
                <a:uFill>
                  <a:solidFill/>
                </a:uFill>
              </a:rPr>
              <a:t>d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80	</a:t>
            </a:r>
            <a:r>
              <a:rPr sz="2400">
                <a:uFill>
                  <a:solidFill/>
                </a:uFill>
              </a:rPr>
              <a:t>	=	120 + 15</a:t>
            </a:r>
            <a:r>
              <a:rPr i="1" sz="2400">
                <a:uFill>
                  <a:solidFill/>
                </a:uFill>
              </a:rPr>
              <a:t>d 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80</a:t>
            </a:r>
            <a:r>
              <a:rPr sz="2400">
                <a:uFill>
                  <a:solidFill/>
                </a:uFill>
              </a:rPr>
              <a:t>	Subtract 80 from each side.</a:t>
            </a:r>
            <a:endParaRPr sz="2400">
              <a:uFill>
                <a:solidFill/>
              </a:uFill>
            </a:endParaRPr>
          </a:p>
          <a:p>
            <a:pPr lvl="0" marL="5298440" indent="-4914900" defTabSz="971550">
              <a:lnSpc>
                <a:spcPct val="80000"/>
              </a:lnSpc>
              <a:spcBef>
                <a:spcPts val="1100"/>
              </a:spcBef>
              <a:buClr>
                <a:srgbClr val="FFFFFF"/>
              </a:buClr>
              <a:buFont typeface="Arial"/>
              <a:tabLst>
                <a:tab pos="2273300" algn="r"/>
                <a:tab pos="2501900" algn="l"/>
                <a:tab pos="2844800" algn="l"/>
                <a:tab pos="29591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	20</a:t>
            </a:r>
            <a:r>
              <a:rPr i="1" sz="2400">
                <a:uFill>
                  <a:solidFill/>
                </a:uFill>
              </a:rPr>
              <a:t>d	</a:t>
            </a:r>
            <a:r>
              <a:rPr sz="2400">
                <a:uFill>
                  <a:solidFill/>
                </a:uFill>
              </a:rPr>
              <a:t>=	40 + 15</a:t>
            </a:r>
            <a:r>
              <a:rPr i="1" sz="2400">
                <a:uFill>
                  <a:solidFill/>
                </a:uFill>
              </a:rPr>
              <a:t>d</a:t>
            </a:r>
            <a:r>
              <a:rPr sz="2400">
                <a:uFill>
                  <a:solidFill/>
                </a:uFill>
              </a:rPr>
              <a:t>	Simplify.</a:t>
            </a:r>
          </a:p>
        </p:txBody>
      </p:sp>
      <p:sp>
        <p:nvSpPr>
          <p:cNvPr id="232" name="Shape 232"/>
          <p:cNvSpPr/>
          <p:nvPr/>
        </p:nvSpPr>
        <p:spPr>
          <a:xfrm>
            <a:off x="876300" y="4127500"/>
            <a:ext cx="77216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955540" indent="-4914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930400" algn="r"/>
                <a:tab pos="2159000" algn="l"/>
                <a:tab pos="25019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20</a:t>
            </a:r>
            <a:r>
              <a:rPr i="1" sz="2400">
                <a:uFill>
                  <a:solidFill/>
                </a:uFill>
              </a:rPr>
              <a:t>d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– 15</a:t>
            </a:r>
            <a:r>
              <a:rPr i="1" sz="24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d	</a:t>
            </a:r>
            <a:r>
              <a:rPr sz="2400">
                <a:uFill>
                  <a:solidFill/>
                </a:uFill>
              </a:rPr>
              <a:t>=	40 + 15</a:t>
            </a:r>
            <a:r>
              <a:rPr i="1" sz="2400">
                <a:uFill>
                  <a:solidFill/>
                </a:uFill>
              </a:rPr>
              <a:t>d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– 15</a:t>
            </a:r>
            <a:r>
              <a:rPr i="1" sz="2400">
                <a:solidFill>
                  <a:srgbClr val="3DA642"/>
                </a:solidFill>
                <a:uFill>
                  <a:solidFill>
                    <a:srgbClr val="3DA642"/>
                  </a:solidFill>
                </a:uFill>
              </a:rPr>
              <a:t>d</a:t>
            </a:r>
            <a:r>
              <a:rPr sz="2400">
                <a:uFill>
                  <a:solidFill/>
                </a:uFill>
              </a:rPr>
              <a:t>	Subtract 15</a:t>
            </a:r>
            <a:r>
              <a:rPr i="1" sz="2400">
                <a:uFill>
                  <a:solidFill/>
                </a:uFill>
              </a:rPr>
              <a:t>d</a:t>
            </a:r>
            <a:r>
              <a:rPr sz="2400">
                <a:uFill>
                  <a:solidFill/>
                </a:uFill>
              </a:rPr>
              <a:t> from each side.</a:t>
            </a:r>
          </a:p>
        </p:txBody>
      </p:sp>
      <p:sp>
        <p:nvSpPr>
          <p:cNvPr id="233" name="Shape 233"/>
          <p:cNvSpPr/>
          <p:nvPr/>
        </p:nvSpPr>
        <p:spPr>
          <a:xfrm>
            <a:off x="533400" y="518160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298440" indent="-4914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273300" algn="r"/>
                <a:tab pos="2501900" algn="l"/>
                <a:tab pos="28448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        5</a:t>
            </a:r>
            <a:r>
              <a:rPr i="1" sz="2400">
                <a:uFill>
                  <a:solidFill/>
                </a:uFill>
              </a:rPr>
              <a:t>d</a:t>
            </a:r>
            <a:r>
              <a:rPr sz="2400">
                <a:uFill>
                  <a:solidFill/>
                </a:uFill>
              </a:rPr>
              <a:t>		=	40	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2" grpId="2"/>
      <p:bldP build="p" bldLvl="5" animBg="1" rev="0" advAuto="0" spid="231" grpId="1"/>
      <p:bldP build="p" bldLvl="5" animBg="1" rev="0" advAuto="0" spid="233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36" name="Shape 236"/>
          <p:cNvSpPr/>
          <p:nvPr/>
        </p:nvSpPr>
        <p:spPr>
          <a:xfrm>
            <a:off x="4343400" y="771525"/>
            <a:ext cx="4813300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with Variables on Each Side</a:t>
            </a:r>
          </a:p>
        </p:txBody>
      </p:sp>
      <p:sp>
        <p:nvSpPr>
          <p:cNvPr id="237" name="Shape 237"/>
          <p:cNvSpPr/>
          <p:nvPr/>
        </p:nvSpPr>
        <p:spPr>
          <a:xfrm>
            <a:off x="533400" y="39624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costs would be equal after 8 days.</a:t>
            </a:r>
          </a:p>
        </p:txBody>
      </p:sp>
      <p:pic>
        <p:nvPicPr>
          <p:cNvPr id="238" name="PA_5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7925" y="1752600"/>
            <a:ext cx="1216025" cy="784225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4772025" y="1782762"/>
            <a:ext cx="42037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069339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Divide each side 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by 5.</a:t>
            </a:r>
          </a:p>
        </p:txBody>
      </p:sp>
      <p:sp>
        <p:nvSpPr>
          <p:cNvPr id="240" name="Shape 240"/>
          <p:cNvSpPr/>
          <p:nvPr/>
        </p:nvSpPr>
        <p:spPr>
          <a:xfrm>
            <a:off x="533400" y="2819400"/>
            <a:ext cx="8394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298440" indent="-4914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273300" algn="r"/>
                <a:tab pos="2387600" algn="l"/>
                <a:tab pos="26670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d	</a:t>
            </a:r>
            <a:r>
              <a:rPr sz="2400">
                <a:uFill>
                  <a:solidFill/>
                </a:uFill>
              </a:rPr>
              <a:t>=	8	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9" grpId="2"/>
      <p:bldP build="whole" bldLvl="1" animBg="1" rev="0" advAuto="0" spid="238" grpId="1"/>
      <p:bldP build="p" bldLvl="5" animBg="1" rev="0" advAuto="0" spid="240" grpId="3"/>
      <p:bldP build="p" bldLvl="5" animBg="1" rev="0" advAuto="0" spid="237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43" name="Shape 243"/>
          <p:cNvSpPr/>
          <p:nvPr/>
        </p:nvSpPr>
        <p:spPr>
          <a:xfrm>
            <a:off x="904875" y="42481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914400" y="3594100"/>
            <a:ext cx="2806700" cy="194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30 minutes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75 minutes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110 minutes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275 minutes</a:t>
            </a:r>
          </a:p>
        </p:txBody>
      </p:sp>
      <p:sp>
        <p:nvSpPr>
          <p:cNvPr id="247" name="Shape 247"/>
          <p:cNvSpPr/>
          <p:nvPr/>
        </p:nvSpPr>
        <p:spPr>
          <a:xfrm>
            <a:off x="533400" y="1504950"/>
            <a:ext cx="839470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CELL PHONES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A cell phone provider offers two plans. Under Plan A, the monthly cost is $20 with a cost of $0.35 per minute. Under Plan B, the monthly cost is $35 with a cost of $0.15 per minute. What number of minutes results in the same cost?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4"/>
      <p:bldP build="whole" bldLvl="1" animBg="1" rev="0" advAuto="0" spid="243" grpId="5"/>
      <p:bldP build="whole" bldLvl="1" animBg="1" rev="0" advAuto="0" spid="247" grpId="3"/>
      <p:bldP build="whole" bldLvl="1" animBg="1" rev="0" advAuto="0" spid="244" grpId="1"/>
      <p:bldP build="whole" bldLvl="1" animBg="1" rev="0" advAuto="0" spid="24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22" name="Shape 122"/>
          <p:cNvSpPr/>
          <p:nvPr/>
        </p:nvSpPr>
        <p:spPr>
          <a:xfrm>
            <a:off x="1066800" y="1855787"/>
            <a:ext cx="7594600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5–1)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Example 1:  Equations with Variables on Each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	</a:t>
            </a: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Side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2:  Equations with Variables on Each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	</a:t>
            </a: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Side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3:  Real-World Example: Solve Equations 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</a:t>
            </a: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with Variables on Each Side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25" name="Shape 125"/>
          <p:cNvSpPr/>
          <p:nvPr/>
        </p:nvSpPr>
        <p:spPr>
          <a:xfrm>
            <a:off x="1066800" y="2870200"/>
            <a:ext cx="4660900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14 m;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10 m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10 m;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14 m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14 m;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14 m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10 m;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10 m</a:t>
            </a:r>
            <a:r>
              <a:rPr b="1" baseline="39999" sz="2400">
                <a:uFill>
                  <a:solidFill/>
                </a:uFill>
              </a:rPr>
              <a:t>2</a:t>
            </a:r>
          </a:p>
        </p:txBody>
      </p:sp>
      <p:sp>
        <p:nvSpPr>
          <p:cNvPr id="126" name="Shape 126"/>
          <p:cNvSpPr/>
          <p:nvPr/>
        </p:nvSpPr>
        <p:spPr>
          <a:xfrm>
            <a:off x="685800" y="1657350"/>
            <a:ext cx="4660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Find the perimeter and area of the figure.</a:t>
            </a:r>
          </a:p>
        </p:txBody>
      </p:sp>
      <p:sp>
        <p:nvSpPr>
          <p:cNvPr id="127" name="Shape 127"/>
          <p:cNvSpPr/>
          <p:nvPr/>
        </p:nvSpPr>
        <p:spPr>
          <a:xfrm>
            <a:off x="533400" y="29083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8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LG05-02-01-5mi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1447800"/>
            <a:ext cx="3238500" cy="1501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5"/>
      <p:bldP build="whole" bldLvl="1" animBg="1" rev="0" advAuto="0" spid="128" grpId="1"/>
      <p:bldP build="whole" bldLvl="1" animBg="1" rev="0" advAuto="0" spid="126" grpId="2"/>
      <p:bldP build="whole" bldLvl="1" animBg="1" rev="0" advAuto="0" spid="129" grpId="3"/>
      <p:bldP build="whole" bldLvl="1" animBg="1" rev="0" advAuto="0" spid="12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32" name="Shape 132"/>
          <p:cNvSpPr/>
          <p:nvPr/>
        </p:nvSpPr>
        <p:spPr>
          <a:xfrm>
            <a:off x="1066799" y="2794000"/>
            <a:ext cx="458470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30.6 cm;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52 cm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30.6 cm;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26 cm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17 cm;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52 cm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17 cm;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26 cm</a:t>
            </a:r>
            <a:r>
              <a:rPr b="1" baseline="39999" sz="2400">
                <a:uFill>
                  <a:solidFill/>
                </a:uFill>
              </a:rPr>
              <a:t>2</a:t>
            </a:r>
          </a:p>
        </p:txBody>
      </p:sp>
      <p:sp>
        <p:nvSpPr>
          <p:cNvPr id="133" name="Shape 133"/>
          <p:cNvSpPr/>
          <p:nvPr/>
        </p:nvSpPr>
        <p:spPr>
          <a:xfrm>
            <a:off x="685800" y="1657350"/>
            <a:ext cx="4279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Find the perimeter and area of the figure.</a:t>
            </a:r>
          </a:p>
        </p:txBody>
      </p:sp>
      <p:sp>
        <p:nvSpPr>
          <p:cNvPr id="134" name="Shape 134"/>
          <p:cNvSpPr/>
          <p:nvPr/>
        </p:nvSpPr>
        <p:spPr>
          <a:xfrm>
            <a:off x="533400" y="37846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5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LG05-02-02-5mi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600200"/>
            <a:ext cx="3314701" cy="1233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2" grpId="4"/>
      <p:bldP build="whole" bldLvl="1" animBg="1" rev="0" advAuto="0" spid="135" grpId="1"/>
      <p:bldP build="whole" bldLvl="1" animBg="1" rev="0" advAuto="0" spid="134" grpId="5"/>
      <p:bldP build="whole" bldLvl="1" animBg="1" rev="0" advAuto="0" spid="13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9" name="Shape 139"/>
          <p:cNvSpPr/>
          <p:nvPr/>
        </p:nvSpPr>
        <p:spPr>
          <a:xfrm>
            <a:off x="1066800" y="2717800"/>
            <a:ext cx="4279900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24 in.;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48 in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24 in.;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144 in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48 in.;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144 in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P</a:t>
            </a:r>
            <a:r>
              <a:rPr b="1" sz="2400">
                <a:uFill>
                  <a:solidFill/>
                </a:uFill>
              </a:rPr>
              <a:t> = 48 in.; </a:t>
            </a:r>
            <a:r>
              <a:rPr b="1" i="1" sz="2400">
                <a:uFill>
                  <a:solidFill/>
                </a:uFill>
              </a:rPr>
              <a:t>A</a:t>
            </a:r>
            <a:r>
              <a:rPr b="1" sz="2400">
                <a:uFill>
                  <a:solidFill/>
                </a:uFill>
              </a:rPr>
              <a:t> = 48 in</a:t>
            </a:r>
            <a:r>
              <a:rPr b="1" baseline="39999" sz="2400">
                <a:uFill>
                  <a:solidFill/>
                </a:uFill>
              </a:rPr>
              <a:t>2</a:t>
            </a:r>
          </a:p>
        </p:txBody>
      </p:sp>
      <p:sp>
        <p:nvSpPr>
          <p:cNvPr id="140" name="Shape 140"/>
          <p:cNvSpPr/>
          <p:nvPr/>
        </p:nvSpPr>
        <p:spPr>
          <a:xfrm>
            <a:off x="685799" y="1657350"/>
            <a:ext cx="4584701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Find the perimeter and area of the figure.</a:t>
            </a:r>
          </a:p>
        </p:txBody>
      </p:sp>
      <p:sp>
        <p:nvSpPr>
          <p:cNvPr id="141" name="Shape 141"/>
          <p:cNvSpPr/>
          <p:nvPr/>
        </p:nvSpPr>
        <p:spPr>
          <a:xfrm>
            <a:off x="533400" y="46609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2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LG05-02-03-5mi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400" y="1524000"/>
            <a:ext cx="2324100" cy="161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4"/>
      <p:bldP build="whole" bldLvl="1" animBg="1" rev="0" advAuto="0" spid="141" grpId="5"/>
      <p:bldP build="whole" bldLvl="1" animBg="1" rev="0" advAuto="0" spid="143" grpId="3"/>
      <p:bldP build="whole" bldLvl="1" animBg="1" rev="0" advAuto="0" spid="140" grpId="2"/>
      <p:bldP build="whole" bldLvl="1" animBg="1" rev="0" advAuto="0" spid="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6800" y="2717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44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42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28 m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26 m</a:t>
            </a:r>
          </a:p>
        </p:txBody>
      </p:sp>
      <p:sp>
        <p:nvSpPr>
          <p:cNvPr id="147" name="Shape 147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The width of a rectangle is 7 meters and its length is 6 meters. Find its perimeter.</a:t>
            </a:r>
          </a:p>
        </p:txBody>
      </p:sp>
      <p:sp>
        <p:nvSpPr>
          <p:cNvPr id="148" name="Shape 148"/>
          <p:cNvSpPr/>
          <p:nvPr/>
        </p:nvSpPr>
        <p:spPr>
          <a:xfrm>
            <a:off x="533400" y="56022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9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48" grpId="4"/>
      <p:bldP build="whole" bldLvl="1" animBg="1" rev="0" advAuto="0" spid="146" grpId="3"/>
      <p:bldP build="whole" bldLvl="1" animBg="1" rev="0" advAuto="0" spid="14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52" name="Shape 152"/>
          <p:cNvSpPr/>
          <p:nvPr/>
        </p:nvSpPr>
        <p:spPr>
          <a:xfrm>
            <a:off x="1066800" y="2717800"/>
            <a:ext cx="2806700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24 ft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12 ft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10 ft</a:t>
            </a:r>
            <a:r>
              <a:rPr b="1" baseline="39999" sz="2400">
                <a:uFill>
                  <a:solidFill/>
                </a:uFill>
              </a:rPr>
              <a:t>2</a:t>
            </a:r>
            <a:endParaRPr b="1" baseline="39999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6 ft</a:t>
            </a:r>
            <a:r>
              <a:rPr b="1" baseline="39999" sz="2400">
                <a:uFill>
                  <a:solidFill/>
                </a:uFill>
              </a:rPr>
              <a:t>2</a:t>
            </a:r>
          </a:p>
        </p:txBody>
      </p:sp>
      <p:sp>
        <p:nvSpPr>
          <p:cNvPr id="153" name="Shape 153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The height of a right triangle is 4 feet and the width of its base is 6 feet. Find its area.</a:t>
            </a:r>
          </a:p>
        </p:txBody>
      </p:sp>
      <p:sp>
        <p:nvSpPr>
          <p:cNvPr id="154" name="Shape 154"/>
          <p:cNvSpPr/>
          <p:nvPr/>
        </p:nvSpPr>
        <p:spPr>
          <a:xfrm>
            <a:off x="533400" y="37099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5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whole" bldLvl="1" animBg="1" rev="0" advAuto="0" spid="153" grpId="2"/>
      <p:bldP build="whole" bldLvl="1" animBg="1" rev="0" advAuto="0" spid="154" grpId="4"/>
      <p:bldP build="whole" bldLvl="1" animBg="1" rev="0" advAuto="0" spid="1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58" name="Shape 158"/>
          <p:cNvSpPr/>
          <p:nvPr/>
        </p:nvSpPr>
        <p:spPr>
          <a:xfrm>
            <a:off x="1066799" y="2489200"/>
            <a:ext cx="4965701" cy="261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The area is the same.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The area is six times larger.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The area is three times larger.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The area is nine times larger.</a:t>
            </a:r>
          </a:p>
        </p:txBody>
      </p:sp>
      <p:sp>
        <p:nvSpPr>
          <p:cNvPr id="159" name="Shape 159"/>
          <p:cNvSpPr/>
          <p:nvPr/>
        </p:nvSpPr>
        <p:spPr>
          <a:xfrm>
            <a:off x="685800" y="1657350"/>
            <a:ext cx="7480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What happens to the area of a rectangle if its width and length are tripled?</a:t>
            </a:r>
          </a:p>
        </p:txBody>
      </p:sp>
      <p:sp>
        <p:nvSpPr>
          <p:cNvPr id="160" name="Shape 160"/>
          <p:cNvSpPr/>
          <p:nvPr/>
        </p:nvSpPr>
        <p:spPr>
          <a:xfrm>
            <a:off x="533400" y="56911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1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3"/>
      <p:bldP build="whole" bldLvl="1" animBg="1" rev="0" advAuto="0" spid="161" grpId="1"/>
      <p:bldP build="whole" bldLvl="1" animBg="1" rev="0" advAuto="0" spid="158" grpId="4"/>
      <p:bldP build="whole" bldLvl="1" animBg="1" rev="0" advAuto="0" spid="160" grpId="5"/>
      <p:bldP build="whole" bldLvl="1" animBg="1" rev="0" advAuto="0" spid="16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65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solved two-step equations. (Lesson 4–5)</a:t>
            </a:r>
          </a:p>
        </p:txBody>
      </p:sp>
      <p:pic>
        <p:nvPicPr>
          <p:cNvPr id="167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812800" y="40576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equations with variables on each side.</a:t>
            </a:r>
          </a:p>
        </p:txBody>
      </p:sp>
      <p:sp>
        <p:nvSpPr>
          <p:cNvPr id="169" name="Shape 169"/>
          <p:cNvSpPr/>
          <p:nvPr/>
        </p:nvSpPr>
        <p:spPr>
          <a:xfrm>
            <a:off x="812800" y="47117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equations that involve grouping symbols.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4"/>
      <p:bldP build="whole" bldLvl="1" animBg="1" rev="0" advAuto="0" spid="166" grpId="2"/>
      <p:bldP build="p" bldLvl="5" animBg="1" rev="0" advAuto="0" spid="169" grpId="5"/>
      <p:bldP build="whole" bldLvl="1" animBg="1" rev="0" advAuto="0" spid="167" grpId="3"/>
      <p:bldP build="whole" bldLvl="1" animBg="1" rev="0" advAuto="0" spid="16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